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nica Del Portillo" initials="MD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0" autoAdjust="0"/>
  </p:normalViewPr>
  <p:slideViewPr>
    <p:cSldViewPr>
      <p:cViewPr>
        <p:scale>
          <a:sx n="85" d="100"/>
          <a:sy n="85" d="100"/>
        </p:scale>
        <p:origin x="-2412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174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07371-2E58-4CE1-9F03-2B2C14331736}" type="datetimeFigureOut">
              <a:rPr lang="it-IT" smtClean="0"/>
              <a:t>09/10/2017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9C69F-9F12-4697-BD63-612C32F55F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9406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9C69F-9F12-4697-BD63-612C32F55F1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8078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09/10/2017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869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09/10/2017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300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09/10/2017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099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09/10/2017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0620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09/10/2017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495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09/10/2017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68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09/10/2017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990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09/10/2017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317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09/10/2017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6051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09/10/2017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289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09/10/2017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860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824EA-91ED-47BE-90B4-9C17591C36FB}" type="datetimeFigureOut">
              <a:rPr lang="it-IT" smtClean="0"/>
              <a:t>09/10/2017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702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7772400" cy="720080"/>
          </a:xfrm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chemeClr val="tx2"/>
                </a:solidFill>
              </a:rPr>
              <a:t>Organigramma OAGE</a:t>
            </a:r>
            <a:endParaRPr lang="it-IT" sz="2000" b="1" dirty="0">
              <a:solidFill>
                <a:schemeClr val="tx2"/>
              </a:solidFill>
            </a:endParaRPr>
          </a:p>
        </p:txBody>
      </p:sp>
      <p:sp>
        <p:nvSpPr>
          <p:cNvPr id="4" name="Rettangolo arrotondato 3"/>
          <p:cNvSpPr/>
          <p:nvPr/>
        </p:nvSpPr>
        <p:spPr>
          <a:xfrm>
            <a:off x="2493175" y="1310517"/>
            <a:ext cx="1512168" cy="6048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/>
              <a:t>Consiglio OAGE </a:t>
            </a:r>
            <a:endParaRPr lang="it-IT" sz="1400" dirty="0"/>
          </a:p>
        </p:txBody>
      </p:sp>
      <p:sp>
        <p:nvSpPr>
          <p:cNvPr id="6" name="Rettangolo arrotondato 5"/>
          <p:cNvSpPr/>
          <p:nvPr/>
        </p:nvSpPr>
        <p:spPr>
          <a:xfrm>
            <a:off x="7164288" y="1352274"/>
            <a:ext cx="1512168" cy="60631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/>
              <a:t>Consiglio di Disciplina</a:t>
            </a:r>
            <a:endParaRPr lang="it-IT" sz="1400" dirty="0"/>
          </a:p>
        </p:txBody>
      </p:sp>
      <p:sp>
        <p:nvSpPr>
          <p:cNvPr id="8" name="Meno 7"/>
          <p:cNvSpPr/>
          <p:nvPr/>
        </p:nvSpPr>
        <p:spPr>
          <a:xfrm>
            <a:off x="4102351" y="1449683"/>
            <a:ext cx="792088" cy="3697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dirty="0"/>
          </a:p>
        </p:txBody>
      </p:sp>
      <p:sp>
        <p:nvSpPr>
          <p:cNvPr id="10" name="Meno 9"/>
          <p:cNvSpPr/>
          <p:nvPr/>
        </p:nvSpPr>
        <p:spPr>
          <a:xfrm>
            <a:off x="5672952" y="1452660"/>
            <a:ext cx="792088" cy="3697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dirty="0"/>
          </a:p>
        </p:txBody>
      </p:sp>
      <p:sp>
        <p:nvSpPr>
          <p:cNvPr id="11" name="Meno 10"/>
          <p:cNvSpPr/>
          <p:nvPr/>
        </p:nvSpPr>
        <p:spPr>
          <a:xfrm>
            <a:off x="4903984" y="1449683"/>
            <a:ext cx="792088" cy="3697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dirty="0"/>
          </a:p>
        </p:txBody>
      </p:sp>
      <p:sp>
        <p:nvSpPr>
          <p:cNvPr id="12" name="Meno 11"/>
          <p:cNvSpPr/>
          <p:nvPr/>
        </p:nvSpPr>
        <p:spPr>
          <a:xfrm>
            <a:off x="6372200" y="1449683"/>
            <a:ext cx="792088" cy="3697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dirty="0"/>
          </a:p>
        </p:txBody>
      </p:sp>
      <p:sp>
        <p:nvSpPr>
          <p:cNvPr id="17" name="Rettangolo arrotondato 16"/>
          <p:cNvSpPr/>
          <p:nvPr/>
        </p:nvSpPr>
        <p:spPr>
          <a:xfrm>
            <a:off x="107504" y="2278420"/>
            <a:ext cx="1512168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/>
              <a:t>Consulenza Legale</a:t>
            </a:r>
            <a:endParaRPr lang="it-IT" sz="1400" dirty="0"/>
          </a:p>
        </p:txBody>
      </p:sp>
      <p:sp>
        <p:nvSpPr>
          <p:cNvPr id="18" name="Rettangolo arrotondato 17"/>
          <p:cNvSpPr/>
          <p:nvPr/>
        </p:nvSpPr>
        <p:spPr>
          <a:xfrm>
            <a:off x="102532" y="2996952"/>
            <a:ext cx="1512168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/>
              <a:t>Consulenza Paghe</a:t>
            </a:r>
            <a:endParaRPr lang="it-IT" sz="1400" dirty="0"/>
          </a:p>
        </p:txBody>
      </p:sp>
      <p:sp>
        <p:nvSpPr>
          <p:cNvPr id="19" name="Rettangolo arrotondato 18"/>
          <p:cNvSpPr/>
          <p:nvPr/>
        </p:nvSpPr>
        <p:spPr>
          <a:xfrm>
            <a:off x="90736" y="4581128"/>
            <a:ext cx="1512168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/>
              <a:t>Consulenza Fiscale</a:t>
            </a:r>
            <a:endParaRPr lang="it-IT" sz="1400" dirty="0"/>
          </a:p>
        </p:txBody>
      </p:sp>
      <p:sp>
        <p:nvSpPr>
          <p:cNvPr id="20" name="Rettangolo arrotondato 19"/>
          <p:cNvSpPr/>
          <p:nvPr/>
        </p:nvSpPr>
        <p:spPr>
          <a:xfrm>
            <a:off x="129136" y="3789040"/>
            <a:ext cx="1512168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/>
              <a:t>Consulenza Sito Web</a:t>
            </a:r>
            <a:endParaRPr lang="it-IT" sz="1400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1641304" y="2604325"/>
            <a:ext cx="6315072" cy="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Meno 20"/>
          <p:cNvSpPr/>
          <p:nvPr/>
        </p:nvSpPr>
        <p:spPr>
          <a:xfrm rot="16200000">
            <a:off x="7488372" y="2168920"/>
            <a:ext cx="864000" cy="2160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dirty="0"/>
          </a:p>
        </p:txBody>
      </p:sp>
      <p:sp>
        <p:nvSpPr>
          <p:cNvPr id="24" name="Meno 23"/>
          <p:cNvSpPr/>
          <p:nvPr/>
        </p:nvSpPr>
        <p:spPr>
          <a:xfrm rot="16200000">
            <a:off x="2812499" y="2146120"/>
            <a:ext cx="864000" cy="2160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dirty="0"/>
          </a:p>
        </p:txBody>
      </p:sp>
      <p:sp>
        <p:nvSpPr>
          <p:cNvPr id="25" name="Meno 24"/>
          <p:cNvSpPr/>
          <p:nvPr/>
        </p:nvSpPr>
        <p:spPr>
          <a:xfrm rot="16200000">
            <a:off x="4991026" y="2757747"/>
            <a:ext cx="643773" cy="2160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dirty="0"/>
          </a:p>
        </p:txBody>
      </p:sp>
      <p:sp>
        <p:nvSpPr>
          <p:cNvPr id="26" name="Rettangolo arrotondato 25"/>
          <p:cNvSpPr/>
          <p:nvPr/>
        </p:nvSpPr>
        <p:spPr>
          <a:xfrm>
            <a:off x="4543944" y="3144289"/>
            <a:ext cx="1512168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/>
              <a:t>Funzionario Responsabile         </a:t>
            </a:r>
            <a:r>
              <a:rPr lang="it-IT" sz="1200" dirty="0" smtClean="0"/>
              <a:t>(M. del Portillo)</a:t>
            </a:r>
            <a:endParaRPr lang="it-IT" sz="1200" dirty="0"/>
          </a:p>
        </p:txBody>
      </p:sp>
      <p:cxnSp>
        <p:nvCxnSpPr>
          <p:cNvPr id="27" name="Connettore 1 26"/>
          <p:cNvCxnSpPr/>
          <p:nvPr/>
        </p:nvCxnSpPr>
        <p:spPr>
          <a:xfrm>
            <a:off x="2703158" y="4225046"/>
            <a:ext cx="5220000" cy="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Meno 27"/>
          <p:cNvSpPr/>
          <p:nvPr/>
        </p:nvSpPr>
        <p:spPr>
          <a:xfrm rot="16200000">
            <a:off x="5054967" y="3908903"/>
            <a:ext cx="552383" cy="2160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dirty="0"/>
          </a:p>
        </p:txBody>
      </p:sp>
      <p:sp>
        <p:nvSpPr>
          <p:cNvPr id="29" name="Meno 28"/>
          <p:cNvSpPr/>
          <p:nvPr/>
        </p:nvSpPr>
        <p:spPr>
          <a:xfrm rot="16200000">
            <a:off x="5863304" y="4342890"/>
            <a:ext cx="579940" cy="216000"/>
          </a:xfrm>
          <a:prstGeom prst="mathMin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dirty="0"/>
          </a:p>
        </p:txBody>
      </p:sp>
      <p:sp>
        <p:nvSpPr>
          <p:cNvPr id="35" name="Rettangolo arrotondato 34"/>
          <p:cNvSpPr/>
          <p:nvPr/>
        </p:nvSpPr>
        <p:spPr>
          <a:xfrm>
            <a:off x="1988711" y="4656966"/>
            <a:ext cx="1512168" cy="62942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/>
              <a:t>Amministrazione e Contabilità      </a:t>
            </a:r>
            <a:r>
              <a:rPr lang="it-IT" sz="1200" dirty="0" smtClean="0"/>
              <a:t>(E. </a:t>
            </a:r>
            <a:r>
              <a:rPr lang="it-IT" sz="1200" dirty="0" smtClean="0"/>
              <a:t>Gottschall</a:t>
            </a:r>
            <a:r>
              <a:rPr lang="it-IT" sz="1200" dirty="0" smtClean="0"/>
              <a:t>)</a:t>
            </a:r>
            <a:endParaRPr lang="it-IT" sz="1200" dirty="0"/>
          </a:p>
        </p:txBody>
      </p:sp>
      <p:sp>
        <p:nvSpPr>
          <p:cNvPr id="36" name="Rettangolo arrotondato 35"/>
          <p:cNvSpPr/>
          <p:nvPr/>
        </p:nvSpPr>
        <p:spPr>
          <a:xfrm>
            <a:off x="5439159" y="4672757"/>
            <a:ext cx="1512168" cy="64226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/>
              <a:t>Formazione</a:t>
            </a:r>
            <a:r>
              <a:rPr lang="it-IT" sz="1200" dirty="0" smtClean="0"/>
              <a:t>              (L. Galotto)</a:t>
            </a:r>
            <a:endParaRPr lang="it-IT" sz="1200" dirty="0"/>
          </a:p>
        </p:txBody>
      </p:sp>
      <p:sp>
        <p:nvSpPr>
          <p:cNvPr id="37" name="Rettangolo arrotondato 36"/>
          <p:cNvSpPr/>
          <p:nvPr/>
        </p:nvSpPr>
        <p:spPr>
          <a:xfrm>
            <a:off x="3645370" y="4658942"/>
            <a:ext cx="1512168" cy="64226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/>
              <a:t>Segreteria</a:t>
            </a:r>
            <a:r>
              <a:rPr lang="it-IT" sz="1200" dirty="0" smtClean="0"/>
              <a:t>                (E. </a:t>
            </a:r>
            <a:r>
              <a:rPr lang="it-IT" sz="1200" dirty="0" smtClean="0"/>
              <a:t>Gottschall-            </a:t>
            </a:r>
            <a:r>
              <a:rPr lang="it-IT" sz="1200" dirty="0" smtClean="0"/>
              <a:t>S. </a:t>
            </a:r>
            <a:r>
              <a:rPr lang="it-IT" sz="1200" dirty="0" err="1"/>
              <a:t>S</a:t>
            </a:r>
            <a:r>
              <a:rPr lang="it-IT" sz="1200" dirty="0" err="1" smtClean="0"/>
              <a:t>andionigi</a:t>
            </a:r>
            <a:r>
              <a:rPr lang="it-IT" sz="1200" dirty="0" smtClean="0"/>
              <a:t>)</a:t>
            </a:r>
            <a:endParaRPr lang="it-IT" sz="1200" dirty="0"/>
          </a:p>
        </p:txBody>
      </p:sp>
      <p:sp>
        <p:nvSpPr>
          <p:cNvPr id="38" name="Meno 37"/>
          <p:cNvSpPr/>
          <p:nvPr/>
        </p:nvSpPr>
        <p:spPr>
          <a:xfrm rot="16200000">
            <a:off x="4097630" y="4340095"/>
            <a:ext cx="585530" cy="216000"/>
          </a:xfrm>
          <a:prstGeom prst="mathMin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dirty="0"/>
          </a:p>
        </p:txBody>
      </p:sp>
      <p:sp>
        <p:nvSpPr>
          <p:cNvPr id="40" name="Rettangolo arrotondato 39"/>
          <p:cNvSpPr/>
          <p:nvPr/>
        </p:nvSpPr>
        <p:spPr>
          <a:xfrm>
            <a:off x="7221632" y="4642146"/>
            <a:ext cx="1598839" cy="65906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/>
              <a:t>Albo                              </a:t>
            </a:r>
            <a:r>
              <a:rPr lang="it-IT" sz="1400" dirty="0" smtClean="0"/>
              <a:t> </a:t>
            </a:r>
            <a:r>
              <a:rPr lang="it-IT" sz="1200" dirty="0" smtClean="0"/>
              <a:t>(S. </a:t>
            </a:r>
            <a:r>
              <a:rPr lang="it-IT" sz="1200" dirty="0" err="1" smtClean="0"/>
              <a:t>Sandionigi</a:t>
            </a:r>
            <a:r>
              <a:rPr lang="it-IT" sz="1200" dirty="0" smtClean="0"/>
              <a:t>)</a:t>
            </a:r>
            <a:endParaRPr lang="it-IT" sz="1200" dirty="0"/>
          </a:p>
        </p:txBody>
      </p:sp>
      <p:sp>
        <p:nvSpPr>
          <p:cNvPr id="52" name="Meno 51"/>
          <p:cNvSpPr/>
          <p:nvPr/>
        </p:nvSpPr>
        <p:spPr>
          <a:xfrm rot="16200000">
            <a:off x="2468603" y="4329112"/>
            <a:ext cx="552384" cy="216000"/>
          </a:xfrm>
          <a:prstGeom prst="mathMin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dirty="0"/>
          </a:p>
        </p:txBody>
      </p:sp>
      <p:sp>
        <p:nvSpPr>
          <p:cNvPr id="53" name="Meno 52"/>
          <p:cNvSpPr/>
          <p:nvPr/>
        </p:nvSpPr>
        <p:spPr>
          <a:xfrm rot="16200000">
            <a:off x="7644180" y="4312315"/>
            <a:ext cx="552384" cy="216000"/>
          </a:xfrm>
          <a:prstGeom prst="mathMin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dirty="0"/>
          </a:p>
        </p:txBody>
      </p:sp>
      <p:sp>
        <p:nvSpPr>
          <p:cNvPr id="58" name="Rettangolo arrotondato 57"/>
          <p:cNvSpPr/>
          <p:nvPr/>
        </p:nvSpPr>
        <p:spPr>
          <a:xfrm>
            <a:off x="89176" y="5373216"/>
            <a:ext cx="1512168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/>
              <a:t>RSPP</a:t>
            </a:r>
            <a:endParaRPr lang="it-IT" sz="1400" dirty="0"/>
          </a:p>
        </p:txBody>
      </p:sp>
      <p:cxnSp>
        <p:nvCxnSpPr>
          <p:cNvPr id="59" name="Connettore 1 58"/>
          <p:cNvCxnSpPr/>
          <p:nvPr/>
        </p:nvCxnSpPr>
        <p:spPr>
          <a:xfrm>
            <a:off x="1836231" y="2604325"/>
            <a:ext cx="0" cy="3079044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62"/>
          <p:cNvCxnSpPr/>
          <p:nvPr/>
        </p:nvCxnSpPr>
        <p:spPr>
          <a:xfrm>
            <a:off x="1680399" y="3320988"/>
            <a:ext cx="155832" cy="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1 65"/>
          <p:cNvCxnSpPr/>
          <p:nvPr/>
        </p:nvCxnSpPr>
        <p:spPr>
          <a:xfrm>
            <a:off x="1672667" y="4157134"/>
            <a:ext cx="155832" cy="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1 66"/>
          <p:cNvCxnSpPr/>
          <p:nvPr/>
        </p:nvCxnSpPr>
        <p:spPr>
          <a:xfrm>
            <a:off x="1672667" y="4859717"/>
            <a:ext cx="155832" cy="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1 67"/>
          <p:cNvCxnSpPr/>
          <p:nvPr/>
        </p:nvCxnSpPr>
        <p:spPr>
          <a:xfrm>
            <a:off x="1688593" y="5683369"/>
            <a:ext cx="155832" cy="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asellaDiTesto 69"/>
          <p:cNvSpPr txBox="1"/>
          <p:nvPr/>
        </p:nvSpPr>
        <p:spPr>
          <a:xfrm>
            <a:off x="702059" y="6381328"/>
            <a:ext cx="18097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Aggiornato </a:t>
            </a:r>
            <a:r>
              <a:rPr lang="it-IT" sz="1100" smtClean="0"/>
              <a:t>al 16.11.2016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326897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ctr"/>
            <a:r>
              <a:rPr lang="it-IT" dirty="0"/>
              <a:t/>
            </a:r>
            <a:br>
              <a:rPr lang="it-IT" dirty="0"/>
            </a:br>
            <a:r>
              <a:rPr lang="it-IT" sz="2700" u="sng" dirty="0"/>
              <a:t>DOTAZIONE ORGANICA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53526"/>
              </p:ext>
            </p:extLst>
          </p:nvPr>
        </p:nvGraphicFramePr>
        <p:xfrm>
          <a:off x="1043608" y="1916832"/>
          <a:ext cx="7414718" cy="1668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4265"/>
                <a:gridCol w="1313180"/>
                <a:gridCol w="804227"/>
                <a:gridCol w="802640"/>
                <a:gridCol w="802640"/>
                <a:gridCol w="710565"/>
                <a:gridCol w="60720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80160" marR="7620" marT="7620" marB="0" anchor="ctr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it-IT" sz="1400" b="1" i="0" u="sng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98120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8016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AREA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DIRIGENTE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AREA C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AREA B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AREA A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/>
                </a:tc>
              </a:tr>
              <a:tr h="18288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PERSONALE IN SERVIZIO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98120">
                <a:tc gridSpan="4">
                  <a:txBody>
                    <a:bodyPr/>
                    <a:lstStyle/>
                    <a:p>
                      <a:pPr algn="l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8898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75</Words>
  <Application>Microsoft Office PowerPoint</Application>
  <PresentationFormat>Presentazione su schermo (4:3)</PresentationFormat>
  <Paragraphs>33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Organigramma OAGE</vt:lpstr>
      <vt:lpstr> DOTAZIONE ORGANICA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Organigramma OAGE</dc:title>
  <dc:creator>Monica Del Portillo</dc:creator>
  <cp:lastModifiedBy>Elsje Gottschall</cp:lastModifiedBy>
  <cp:revision>18</cp:revision>
  <cp:lastPrinted>2015-02-02T11:03:33Z</cp:lastPrinted>
  <dcterms:created xsi:type="dcterms:W3CDTF">2015-01-29T15:56:44Z</dcterms:created>
  <dcterms:modified xsi:type="dcterms:W3CDTF">2017-10-09T09:57:29Z</dcterms:modified>
</cp:coreProperties>
</file>