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86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00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99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62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95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8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99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17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05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28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60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24EA-91ED-47BE-90B4-9C17591C36FB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C2BBB-52A0-4479-93CE-EC9509F72B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02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F2EA27F3-A8AC-4FA0-B8EB-AD1353DCDCB8}"/>
              </a:ext>
            </a:extLst>
          </p:cNvPr>
          <p:cNvSpPr txBox="1">
            <a:spLocks/>
          </p:cNvSpPr>
          <p:nvPr/>
        </p:nvSpPr>
        <p:spPr>
          <a:xfrm>
            <a:off x="611560" y="260649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>
                <a:solidFill>
                  <a:schemeClr val="tx2"/>
                </a:solidFill>
              </a:rPr>
              <a:t> </a:t>
            </a:r>
            <a:r>
              <a:rPr lang="it-IT" sz="2800" b="1" dirty="0">
                <a:solidFill>
                  <a:schemeClr val="tx2"/>
                </a:solidFill>
              </a:rPr>
              <a:t>Organigramma OAGE</a:t>
            </a:r>
          </a:p>
        </p:txBody>
      </p:sp>
      <p:sp>
        <p:nvSpPr>
          <p:cNvPr id="5" name="Rettangolo arrotondato 3">
            <a:extLst>
              <a:ext uri="{FF2B5EF4-FFF2-40B4-BE49-F238E27FC236}">
                <a16:creationId xmlns:a16="http://schemas.microsoft.com/office/drawing/2014/main" id="{ACC4E319-006B-4645-9E9E-0386154CDF10}"/>
              </a:ext>
            </a:extLst>
          </p:cNvPr>
          <p:cNvSpPr/>
          <p:nvPr/>
        </p:nvSpPr>
        <p:spPr>
          <a:xfrm>
            <a:off x="3224565" y="1398257"/>
            <a:ext cx="1751172" cy="91281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Consiglio OAGE </a:t>
            </a:r>
            <a:endParaRPr lang="it-IT" sz="1400" dirty="0"/>
          </a:p>
        </p:txBody>
      </p:sp>
      <p:sp>
        <p:nvSpPr>
          <p:cNvPr id="6" name="Rettangolo arrotondato 5">
            <a:extLst>
              <a:ext uri="{FF2B5EF4-FFF2-40B4-BE49-F238E27FC236}">
                <a16:creationId xmlns:a16="http://schemas.microsoft.com/office/drawing/2014/main" id="{019A1D7E-615F-4B95-A2BD-C51A70428234}"/>
              </a:ext>
            </a:extLst>
          </p:cNvPr>
          <p:cNvSpPr/>
          <p:nvPr/>
        </p:nvSpPr>
        <p:spPr>
          <a:xfrm>
            <a:off x="3219957" y="4915637"/>
            <a:ext cx="1755780" cy="9128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Consiglio di Disciplina</a:t>
            </a:r>
            <a:endParaRPr lang="it-IT" sz="1400" dirty="0"/>
          </a:p>
        </p:txBody>
      </p:sp>
      <p:sp>
        <p:nvSpPr>
          <p:cNvPr id="13" name="Rettangolo arrotondato 25">
            <a:extLst>
              <a:ext uri="{FF2B5EF4-FFF2-40B4-BE49-F238E27FC236}">
                <a16:creationId xmlns:a16="http://schemas.microsoft.com/office/drawing/2014/main" id="{B84CDD1F-F8CB-4774-A52E-BA0C44AABF00}"/>
              </a:ext>
            </a:extLst>
          </p:cNvPr>
          <p:cNvSpPr/>
          <p:nvPr/>
        </p:nvSpPr>
        <p:spPr>
          <a:xfrm>
            <a:off x="3219957" y="3128893"/>
            <a:ext cx="1755780" cy="9128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/>
              <a:t>   Direttore  </a:t>
            </a:r>
            <a:r>
              <a:rPr lang="it-IT" sz="1400" b="1" dirty="0"/>
              <a:t>	          </a:t>
            </a:r>
            <a:r>
              <a:rPr lang="it-IT" sz="1200" dirty="0"/>
              <a:t>(M. del Portillo)</a:t>
            </a:r>
          </a:p>
        </p:txBody>
      </p:sp>
      <p:sp>
        <p:nvSpPr>
          <p:cNvPr id="17" name="Rettangolo arrotondato 34">
            <a:extLst>
              <a:ext uri="{FF2B5EF4-FFF2-40B4-BE49-F238E27FC236}">
                <a16:creationId xmlns:a16="http://schemas.microsoft.com/office/drawing/2014/main" id="{3DDFE153-A928-474D-B55D-122EDFCB4800}"/>
              </a:ext>
            </a:extLst>
          </p:cNvPr>
          <p:cNvSpPr/>
          <p:nvPr/>
        </p:nvSpPr>
        <p:spPr>
          <a:xfrm>
            <a:off x="6149010" y="2672067"/>
            <a:ext cx="1512168" cy="72007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Amministrazione e Contabilità      </a:t>
            </a:r>
            <a:r>
              <a:rPr lang="it-IT" sz="1200" dirty="0"/>
              <a:t>(E. </a:t>
            </a:r>
            <a:r>
              <a:rPr lang="it-IT" sz="1200" dirty="0" err="1"/>
              <a:t>Gotschall</a:t>
            </a:r>
            <a:r>
              <a:rPr lang="it-IT" sz="1200" dirty="0"/>
              <a:t>)</a:t>
            </a:r>
          </a:p>
        </p:txBody>
      </p:sp>
      <p:sp>
        <p:nvSpPr>
          <p:cNvPr id="18" name="Rettangolo arrotondato 35">
            <a:extLst>
              <a:ext uri="{FF2B5EF4-FFF2-40B4-BE49-F238E27FC236}">
                <a16:creationId xmlns:a16="http://schemas.microsoft.com/office/drawing/2014/main" id="{6CB1A7E5-C051-4836-85CE-B2F4236696A3}"/>
              </a:ext>
            </a:extLst>
          </p:cNvPr>
          <p:cNvSpPr/>
          <p:nvPr/>
        </p:nvSpPr>
        <p:spPr>
          <a:xfrm>
            <a:off x="6134826" y="5310250"/>
            <a:ext cx="1512168" cy="72007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Formazione</a:t>
            </a:r>
            <a:r>
              <a:rPr lang="it-IT" sz="1200" dirty="0"/>
              <a:t>              (L. Galotto)</a:t>
            </a:r>
          </a:p>
        </p:txBody>
      </p:sp>
      <p:sp>
        <p:nvSpPr>
          <p:cNvPr id="19" name="Rettangolo arrotondato 36">
            <a:extLst>
              <a:ext uri="{FF2B5EF4-FFF2-40B4-BE49-F238E27FC236}">
                <a16:creationId xmlns:a16="http://schemas.microsoft.com/office/drawing/2014/main" id="{76BA9F8C-4CA4-4231-B528-4FF27A4B4B31}"/>
              </a:ext>
            </a:extLst>
          </p:cNvPr>
          <p:cNvSpPr/>
          <p:nvPr/>
        </p:nvSpPr>
        <p:spPr>
          <a:xfrm>
            <a:off x="6149010" y="1398257"/>
            <a:ext cx="1497984" cy="72007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Segreteria</a:t>
            </a:r>
            <a:r>
              <a:rPr lang="it-IT" sz="1200" dirty="0"/>
              <a:t>                (E. </a:t>
            </a:r>
            <a:r>
              <a:rPr lang="it-IT" sz="1200" dirty="0" err="1"/>
              <a:t>Gotschall</a:t>
            </a:r>
            <a:r>
              <a:rPr lang="it-IT" sz="1200" dirty="0"/>
              <a:t>-            S. </a:t>
            </a:r>
            <a:r>
              <a:rPr lang="it-IT" sz="1200" dirty="0" err="1"/>
              <a:t>Sandionigi</a:t>
            </a:r>
            <a:r>
              <a:rPr lang="it-IT" sz="1200" dirty="0"/>
              <a:t>)</a:t>
            </a:r>
          </a:p>
        </p:txBody>
      </p:sp>
      <p:sp>
        <p:nvSpPr>
          <p:cNvPr id="21" name="Rettangolo arrotondato 39">
            <a:extLst>
              <a:ext uri="{FF2B5EF4-FFF2-40B4-BE49-F238E27FC236}">
                <a16:creationId xmlns:a16="http://schemas.microsoft.com/office/drawing/2014/main" id="{FFB0D649-2810-4E39-8B7B-21D549B0F57F}"/>
              </a:ext>
            </a:extLst>
          </p:cNvPr>
          <p:cNvSpPr/>
          <p:nvPr/>
        </p:nvSpPr>
        <p:spPr>
          <a:xfrm>
            <a:off x="6134826" y="3952510"/>
            <a:ext cx="1512168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Albo                              </a:t>
            </a:r>
            <a:r>
              <a:rPr lang="it-IT" sz="1400" dirty="0"/>
              <a:t> </a:t>
            </a:r>
            <a:r>
              <a:rPr lang="it-IT" sz="1200" dirty="0"/>
              <a:t>(S. </a:t>
            </a:r>
            <a:r>
              <a:rPr lang="it-IT" sz="1200" dirty="0" err="1"/>
              <a:t>Sandionigi</a:t>
            </a:r>
            <a:r>
              <a:rPr lang="it-IT" sz="1200" dirty="0"/>
              <a:t>)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B819D469-3538-47B6-954E-403357A33252}"/>
              </a:ext>
            </a:extLst>
          </p:cNvPr>
          <p:cNvSpPr txBox="1"/>
          <p:nvPr/>
        </p:nvSpPr>
        <p:spPr>
          <a:xfrm>
            <a:off x="702059" y="6381328"/>
            <a:ext cx="1809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Aggiornato al  06.11.2024</a:t>
            </a:r>
          </a:p>
        </p:txBody>
      </p:sp>
      <p:sp>
        <p:nvSpPr>
          <p:cNvPr id="40" name="Rettangolo arrotondato 17">
            <a:extLst>
              <a:ext uri="{FF2B5EF4-FFF2-40B4-BE49-F238E27FC236}">
                <a16:creationId xmlns:a16="http://schemas.microsoft.com/office/drawing/2014/main" id="{D924DC02-C449-4C59-BF7A-EA470B8B48DD}"/>
              </a:ext>
            </a:extLst>
          </p:cNvPr>
          <p:cNvSpPr/>
          <p:nvPr/>
        </p:nvSpPr>
        <p:spPr>
          <a:xfrm>
            <a:off x="337793" y="3340195"/>
            <a:ext cx="1934384" cy="83638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Consulenti a supporto dell’attività Istituzionale</a:t>
            </a:r>
            <a:endParaRPr lang="it-IT" sz="1400" dirty="0"/>
          </a:p>
        </p:txBody>
      </p:sp>
      <p:sp>
        <p:nvSpPr>
          <p:cNvPr id="44" name="Parentesi graffa aperta 43">
            <a:extLst>
              <a:ext uri="{FF2B5EF4-FFF2-40B4-BE49-F238E27FC236}">
                <a16:creationId xmlns:a16="http://schemas.microsoft.com/office/drawing/2014/main" id="{D49F7C5C-93CA-4325-B6B2-64EB509DD7C4}"/>
              </a:ext>
            </a:extLst>
          </p:cNvPr>
          <p:cNvSpPr/>
          <p:nvPr/>
        </p:nvSpPr>
        <p:spPr>
          <a:xfrm>
            <a:off x="2365826" y="1855531"/>
            <a:ext cx="493456" cy="3805717"/>
          </a:xfrm>
          <a:prstGeom prst="leftBrace">
            <a:avLst/>
          </a:prstGeom>
          <a:ln w="4127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Parentesi graffa aperta 44">
            <a:extLst>
              <a:ext uri="{FF2B5EF4-FFF2-40B4-BE49-F238E27FC236}">
                <a16:creationId xmlns:a16="http://schemas.microsoft.com/office/drawing/2014/main" id="{70395069-94AF-4A6A-9ED7-83F1EFDA1CD1}"/>
              </a:ext>
            </a:extLst>
          </p:cNvPr>
          <p:cNvSpPr/>
          <p:nvPr/>
        </p:nvSpPr>
        <p:spPr>
          <a:xfrm>
            <a:off x="5336412" y="1688329"/>
            <a:ext cx="611116" cy="4140119"/>
          </a:xfrm>
          <a:prstGeom prst="leftBrace">
            <a:avLst/>
          </a:prstGeom>
          <a:ln w="4127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243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55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 OAGE</dc:title>
  <dc:creator>Monica Del Portillo</dc:creator>
  <cp:lastModifiedBy>Monica Del Portillo</cp:lastModifiedBy>
  <cp:revision>22</cp:revision>
  <cp:lastPrinted>2021-11-24T14:39:17Z</cp:lastPrinted>
  <dcterms:created xsi:type="dcterms:W3CDTF">2015-01-29T15:56:44Z</dcterms:created>
  <dcterms:modified xsi:type="dcterms:W3CDTF">2024-11-05T09:01:52Z</dcterms:modified>
</cp:coreProperties>
</file>